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603" autoAdjust="0"/>
    <p:restoredTop sz="86469" autoAdjust="0"/>
  </p:normalViewPr>
  <p:slideViewPr>
    <p:cSldViewPr snapToGrid="0">
      <p:cViewPr varScale="1">
        <p:scale>
          <a:sx n="72" d="100"/>
          <a:sy n="72" d="100"/>
        </p:scale>
        <p:origin x="202"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210D3D44-E87A-4C00-51D9-D24B498C048E}"/>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A62C7025-AE39-2533-8535-7F896B9ACF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EC37BE5B-3332-3869-959F-D5CCAAD0996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05103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1DE75E4B-E282-3D63-A430-B127E457006A}"/>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118962CE-39DE-E819-3DA3-D9BF488CF0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3E78E8A8-B655-49F5-8859-F9CCD78EEDA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87790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BF95EEC3-A48C-7811-5600-B22AAE5C6704}"/>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AE8D4A7D-AA13-BFA8-6AD7-4C372B8F6A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3430068A-39FF-B019-13E2-34BF22261AB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6023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7.m4a"/><Relationship Id="rId7" Type="http://schemas.openxmlformats.org/officeDocument/2006/relationships/image" Target="../media/image3.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hyperlink" Target="https://wiki.sei.cmu.edu/confluence/pages/viewpage.action?pageId=" TargetMode="External"/><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Aaron Tellez</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r>
              <a:rPr lang="en-US" i="1" dirty="0"/>
              <a:t>Green Pace Secure Development Policy</a:t>
            </a: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47" name="Audio 46">
            <a:hlinkClick r:id="" action="ppaction://media"/>
            <a:extLst>
              <a:ext uri="{FF2B5EF4-FFF2-40B4-BE49-F238E27FC236}">
                <a16:creationId xmlns:a16="http://schemas.microsoft.com/office/drawing/2014/main" id="{25F27C75-EF6F-19FF-D0E9-1C8C666FE9B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970"/>
    </mc:Choice>
    <mc:Fallback>
      <p:transition spd="slow" advTm="7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8FD42612-9783-89F5-7F7E-A824B32BB82D}"/>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98168B15-5BD9-718E-1C59-859AF53960A0}"/>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a:extLst>
              <a:ext uri="{FF2B5EF4-FFF2-40B4-BE49-F238E27FC236}">
                <a16:creationId xmlns:a16="http://schemas.microsoft.com/office/drawing/2014/main" id="{D45E61DB-D163-6070-AF0A-0FC1AB2C4BA5}"/>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Unit test 3: Can You Add Multiple Values and Check the Size?</a:t>
            </a:r>
          </a:p>
        </p:txBody>
      </p:sp>
      <p:pic>
        <p:nvPicPr>
          <p:cNvPr id="197" name="Google Shape;197;g9504e29505_0_0" descr="Green Pace logo">
            <a:extLst>
              <a:ext uri="{FF2B5EF4-FFF2-40B4-BE49-F238E27FC236}">
                <a16:creationId xmlns:a16="http://schemas.microsoft.com/office/drawing/2014/main" id="{4E98F749-2FA5-3197-46D5-9E9FFAFD83A4}"/>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033B82CA-06DA-3051-C835-79D700F110D6}"/>
              </a:ext>
            </a:extLst>
          </p:cNvPr>
          <p:cNvPicPr>
            <a:picLocks noChangeAspect="1"/>
          </p:cNvPicPr>
          <p:nvPr/>
        </p:nvPicPr>
        <p:blipFill>
          <a:blip r:embed="rId7"/>
          <a:stretch>
            <a:fillRect/>
          </a:stretch>
        </p:blipFill>
        <p:spPr>
          <a:xfrm>
            <a:off x="799207" y="3099201"/>
            <a:ext cx="5992061" cy="1009791"/>
          </a:xfrm>
          <a:prstGeom prst="rect">
            <a:avLst/>
          </a:prstGeom>
        </p:spPr>
      </p:pic>
      <p:pic>
        <p:nvPicPr>
          <p:cNvPr id="5" name="Picture 4">
            <a:extLst>
              <a:ext uri="{FF2B5EF4-FFF2-40B4-BE49-F238E27FC236}">
                <a16:creationId xmlns:a16="http://schemas.microsoft.com/office/drawing/2014/main" id="{73E5C475-3F97-4C2A-DD58-313D00CA00ED}"/>
              </a:ext>
            </a:extLst>
          </p:cNvPr>
          <p:cNvPicPr>
            <a:picLocks noChangeAspect="1"/>
          </p:cNvPicPr>
          <p:nvPr/>
        </p:nvPicPr>
        <p:blipFill>
          <a:blip r:embed="rId8"/>
          <a:stretch>
            <a:fillRect/>
          </a:stretch>
        </p:blipFill>
        <p:spPr>
          <a:xfrm>
            <a:off x="799207" y="4535139"/>
            <a:ext cx="4944165" cy="419158"/>
          </a:xfrm>
          <a:prstGeom prst="rect">
            <a:avLst/>
          </a:prstGeom>
        </p:spPr>
      </p:pic>
      <p:pic>
        <p:nvPicPr>
          <p:cNvPr id="8" name="Audio 7">
            <a:hlinkClick r:id="" action="ppaction://media"/>
            <a:extLst>
              <a:ext uri="{FF2B5EF4-FFF2-40B4-BE49-F238E27FC236}">
                <a16:creationId xmlns:a16="http://schemas.microsoft.com/office/drawing/2014/main" id="{40DBC7F8-8E10-0524-0744-FBB132D59CDB}"/>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243040963"/>
      </p:ext>
    </p:extLst>
  </p:cSld>
  <p:clrMapOvr>
    <a:masterClrMapping/>
  </p:clrMapOvr>
  <mc:AlternateContent xmlns:mc="http://schemas.openxmlformats.org/markup-compatibility/2006">
    <mc:Choice xmlns:p14="http://schemas.microsoft.com/office/powerpoint/2010/main" Requires="p14">
      <p:transition spd="slow" p14:dur="2000" advTm="13981"/>
    </mc:Choice>
    <mc:Fallback>
      <p:transition spd="slow" advTm="13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E7854C31-5588-5A42-B464-EE6AA4E8C5ED}"/>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779F6D49-2BBB-4F95-4733-D7AEB4544747}"/>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a:extLst>
              <a:ext uri="{FF2B5EF4-FFF2-40B4-BE49-F238E27FC236}">
                <a16:creationId xmlns:a16="http://schemas.microsoft.com/office/drawing/2014/main" id="{97B15049-4A90-3405-2D96-BC87D6582E30}"/>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Unit test 4: Can You Add a Negative Value to the Collection?</a:t>
            </a:r>
          </a:p>
        </p:txBody>
      </p:sp>
      <p:pic>
        <p:nvPicPr>
          <p:cNvPr id="197" name="Google Shape;197;g9504e29505_0_0" descr="Green Pace logo">
            <a:extLst>
              <a:ext uri="{FF2B5EF4-FFF2-40B4-BE49-F238E27FC236}">
                <a16:creationId xmlns:a16="http://schemas.microsoft.com/office/drawing/2014/main" id="{017BD4B9-8F59-64E4-7D3E-DF69C2480ABB}"/>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0E486067-4CD2-358E-7968-384FE0FDA6AC}"/>
              </a:ext>
            </a:extLst>
          </p:cNvPr>
          <p:cNvPicPr>
            <a:picLocks noChangeAspect="1"/>
          </p:cNvPicPr>
          <p:nvPr/>
        </p:nvPicPr>
        <p:blipFill>
          <a:blip r:embed="rId7"/>
          <a:stretch>
            <a:fillRect/>
          </a:stretch>
        </p:blipFill>
        <p:spPr>
          <a:xfrm>
            <a:off x="906211" y="3190305"/>
            <a:ext cx="5982535" cy="885949"/>
          </a:xfrm>
          <a:prstGeom prst="rect">
            <a:avLst/>
          </a:prstGeom>
        </p:spPr>
      </p:pic>
      <p:pic>
        <p:nvPicPr>
          <p:cNvPr id="7" name="Picture 6">
            <a:extLst>
              <a:ext uri="{FF2B5EF4-FFF2-40B4-BE49-F238E27FC236}">
                <a16:creationId xmlns:a16="http://schemas.microsoft.com/office/drawing/2014/main" id="{AB77D1D2-71F6-8440-6BFF-2AFBF673AD51}"/>
              </a:ext>
            </a:extLst>
          </p:cNvPr>
          <p:cNvPicPr>
            <a:picLocks noChangeAspect="1"/>
          </p:cNvPicPr>
          <p:nvPr/>
        </p:nvPicPr>
        <p:blipFill>
          <a:blip r:embed="rId8"/>
          <a:stretch>
            <a:fillRect/>
          </a:stretch>
        </p:blipFill>
        <p:spPr>
          <a:xfrm>
            <a:off x="906211" y="4385266"/>
            <a:ext cx="8125959" cy="1200318"/>
          </a:xfrm>
          <a:prstGeom prst="rect">
            <a:avLst/>
          </a:prstGeom>
        </p:spPr>
      </p:pic>
      <p:pic>
        <p:nvPicPr>
          <p:cNvPr id="9" name="Audio 8">
            <a:hlinkClick r:id="" action="ppaction://media"/>
            <a:extLst>
              <a:ext uri="{FF2B5EF4-FFF2-40B4-BE49-F238E27FC236}">
                <a16:creationId xmlns:a16="http://schemas.microsoft.com/office/drawing/2014/main" id="{B1277998-A0CD-8BDA-3B5E-15412A41E2E1}"/>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61370445"/>
      </p:ext>
    </p:extLst>
  </p:cSld>
  <p:clrMapOvr>
    <a:masterClrMapping/>
  </p:clrMapOvr>
  <mc:AlternateContent xmlns:mc="http://schemas.openxmlformats.org/markup-compatibility/2006">
    <mc:Choice xmlns:p14="http://schemas.microsoft.com/office/powerpoint/2010/main" Requires="p14">
      <p:transition spd="slow" p14:dur="2000" advTm="20659"/>
    </mc:Choice>
    <mc:Fallback>
      <p:transition spd="slow" advTm="206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11B0680-C775-EE9E-1A65-30F0DDDA2A07}"/>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202"/>
    </mc:Choice>
    <mc:Fallback>
      <p:transition spd="slow" advTm="11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err="1"/>
              <a:t>DevSecOps</a:t>
            </a:r>
            <a:r>
              <a:rPr lang="en-US" dirty="0"/>
              <a:t> in C++ integrates security checks into every step of the development lifecycle to catch vulnerabilities early and often.</a:t>
            </a:r>
          </a:p>
          <a:p>
            <a:pPr marL="685800" lvl="1" indent="-228600" algn="l" rtl="0">
              <a:lnSpc>
                <a:spcPct val="90000"/>
              </a:lnSpc>
              <a:spcBef>
                <a:spcPts val="0"/>
              </a:spcBef>
              <a:spcAft>
                <a:spcPts val="0"/>
              </a:spcAft>
              <a:buClr>
                <a:schemeClr val="lt1"/>
              </a:buClr>
              <a:buSzPts val="2000"/>
              <a:buChar char="•"/>
            </a:pPr>
            <a:endParaRPr lang="en-US" dirty="0"/>
          </a:p>
          <a:p>
            <a:pPr marL="685800" lvl="1" indent="-228600" algn="l" rtl="0">
              <a:lnSpc>
                <a:spcPct val="90000"/>
              </a:lnSpc>
              <a:spcBef>
                <a:spcPts val="0"/>
              </a:spcBef>
              <a:spcAft>
                <a:spcPts val="0"/>
              </a:spcAft>
              <a:buClr>
                <a:schemeClr val="lt1"/>
              </a:buClr>
              <a:buSzPts val="2000"/>
              <a:buChar char="•"/>
            </a:pPr>
            <a:r>
              <a:rPr lang="en-US" dirty="0"/>
              <a:t>External tools like </a:t>
            </a:r>
            <a:r>
              <a:rPr lang="en-US" dirty="0" err="1"/>
              <a:t>Cppcheck</a:t>
            </a:r>
            <a:r>
              <a:rPr lang="en-US" dirty="0"/>
              <a:t>, Clang-Tidy, Jenkins, and SonarQube are used throughout the </a:t>
            </a:r>
            <a:r>
              <a:rPr lang="en-US" dirty="0" err="1"/>
              <a:t>DevSecOps</a:t>
            </a:r>
            <a:r>
              <a:rPr lang="en-US" dirty="0"/>
              <a:t> pipeline to automate code checks.</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15CEC0C6-C0DB-57C0-77BA-EFD6CC58E67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569"/>
    </mc:Choice>
    <mc:Fallback>
      <p:transition spd="slow" advTm="9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Lack of Input Validation: Use libraries like std::regex, std::</a:t>
            </a:r>
            <a:r>
              <a:rPr lang="en-US" dirty="0" err="1"/>
              <a:t>stoi</a:t>
            </a:r>
            <a:r>
              <a:rPr lang="en-US" dirty="0"/>
              <a:t> to validate and sanitize inputs.</a:t>
            </a:r>
          </a:p>
          <a:p>
            <a:pPr marL="228600" lvl="0" indent="-228600" algn="l" rtl="0">
              <a:lnSpc>
                <a:spcPct val="90000"/>
              </a:lnSpc>
              <a:spcBef>
                <a:spcPts val="0"/>
              </a:spcBef>
              <a:spcAft>
                <a:spcPts val="0"/>
              </a:spcAft>
              <a:buClr>
                <a:schemeClr val="lt1"/>
              </a:buClr>
              <a:buSzPts val="2000"/>
              <a:buChar char="•"/>
            </a:pPr>
            <a:r>
              <a:rPr lang="en-US" dirty="0"/>
              <a:t>Ignored Compiler Warnings: Treat warnings as errors and resolve them immediately.</a:t>
            </a:r>
          </a:p>
          <a:p>
            <a:pPr marL="228600" lvl="0" indent="-228600" algn="l" rtl="0">
              <a:lnSpc>
                <a:spcPct val="90000"/>
              </a:lnSpc>
              <a:spcBef>
                <a:spcPts val="0"/>
              </a:spcBef>
              <a:spcAft>
                <a:spcPts val="0"/>
              </a:spcAft>
              <a:buClr>
                <a:schemeClr val="lt1"/>
              </a:buClr>
              <a:buSzPts val="2000"/>
              <a:buChar char="•"/>
            </a:pPr>
            <a:r>
              <a:rPr lang="en-US" dirty="0"/>
              <a:t>Weak Architectural Design: Follow security-focused design patterns from the start.</a:t>
            </a:r>
          </a:p>
          <a:p>
            <a:pPr marL="228600" lvl="0" indent="-228600" algn="l" rtl="0">
              <a:lnSpc>
                <a:spcPct val="90000"/>
              </a:lnSpc>
              <a:spcBef>
                <a:spcPts val="0"/>
              </a:spcBef>
              <a:spcAft>
                <a:spcPts val="0"/>
              </a:spcAft>
              <a:buClr>
                <a:schemeClr val="lt1"/>
              </a:buClr>
              <a:buSzPts val="2000"/>
              <a:buChar char="•"/>
            </a:pPr>
            <a:r>
              <a:rPr lang="en-US" dirty="0"/>
              <a:t>Complex Code: Write modular, readable code and avoid unsafe features like raw pointers.</a:t>
            </a:r>
          </a:p>
          <a:p>
            <a:pPr marL="228600" lvl="0" indent="-228600" algn="l" rtl="0">
              <a:lnSpc>
                <a:spcPct val="90000"/>
              </a:lnSpc>
              <a:spcBef>
                <a:spcPts val="0"/>
              </a:spcBef>
              <a:spcAft>
                <a:spcPts val="0"/>
              </a:spcAft>
              <a:buClr>
                <a:schemeClr val="lt1"/>
              </a:buClr>
              <a:buSzPts val="2000"/>
              <a:buChar char="•"/>
            </a:pPr>
            <a:r>
              <a:rPr lang="en-US" dirty="0"/>
              <a:t>Overly Permissive Access: Set strict access controls by default, granting access only as needed.</a:t>
            </a:r>
          </a:p>
          <a:p>
            <a:pPr marL="228600" lvl="0" indent="-228600" algn="l" rtl="0">
              <a:lnSpc>
                <a:spcPct val="90000"/>
              </a:lnSpc>
              <a:spcBef>
                <a:spcPts val="0"/>
              </a:spcBef>
              <a:spcAft>
                <a:spcPts val="0"/>
              </a:spcAft>
              <a:buClr>
                <a:schemeClr val="lt1"/>
              </a:buClr>
              <a:buSzPts val="2000"/>
              <a:buChar char="•"/>
            </a:pPr>
            <a:r>
              <a:rPr lang="en-US" dirty="0"/>
              <a:t>Excess Privilege: Run programs with restricted permissions using user roles and capabilities.</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731E29BC-44F5-CA5F-A087-2EBC3630718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0675"/>
    </mc:Choice>
    <mc:Fallback>
      <p:transition spd="slow" advTm="80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000" dirty="0">
                <a:latin typeface="Century Gothic" panose="020B0502020202020204" pitchFamily="34" charset="0"/>
              </a:rPr>
              <a:t>Use appropriate data types for variables.</a:t>
            </a:r>
          </a:p>
          <a:p>
            <a:pPr marL="1143000" lvl="2" indent="-228600" algn="l" rtl="0">
              <a:lnSpc>
                <a:spcPct val="90000"/>
              </a:lnSpc>
              <a:spcBef>
                <a:spcPts val="0"/>
              </a:spcBef>
              <a:spcAft>
                <a:spcPts val="0"/>
              </a:spcAft>
              <a:buClr>
                <a:schemeClr val="lt1"/>
              </a:buClr>
              <a:buSzPts val="1800"/>
              <a:buChar char="•"/>
            </a:pPr>
            <a:r>
              <a:rPr lang="en-US" sz="2000" dirty="0">
                <a:effectLst/>
                <a:latin typeface="Century Gothic" panose="020B0502020202020204" pitchFamily="34" charset="0"/>
                <a:ea typeface="Calibri" panose="020F0502020204030204" pitchFamily="34" charset="0"/>
              </a:rPr>
              <a:t>Do not use object representations to compare floating-point values.</a:t>
            </a:r>
          </a:p>
          <a:p>
            <a:pPr marL="1143000" lvl="2" indent="-228600" algn="l" rtl="0">
              <a:lnSpc>
                <a:spcPct val="90000"/>
              </a:lnSpc>
              <a:spcBef>
                <a:spcPts val="0"/>
              </a:spcBef>
              <a:spcAft>
                <a:spcPts val="0"/>
              </a:spcAft>
              <a:buClr>
                <a:schemeClr val="lt1"/>
              </a:buClr>
              <a:buSzPts val="1800"/>
              <a:buChar char="•"/>
            </a:pPr>
            <a:r>
              <a:rPr lang="en-US" sz="2000" dirty="0">
                <a:effectLst/>
                <a:latin typeface="Century Gothic" panose="020B0502020202020204" pitchFamily="34" charset="0"/>
                <a:ea typeface="Calibri" panose="020F0502020204030204" pitchFamily="34" charset="0"/>
              </a:rPr>
              <a:t>Do not attempt to modify string literals.</a:t>
            </a:r>
            <a:endParaRPr lang="en-US" sz="2000" dirty="0">
              <a:latin typeface="Century Gothic" panose="020B0502020202020204" pitchFamily="34" charset="0"/>
              <a:ea typeface="Calibri" panose="020F0502020204030204" pitchFamily="34" charset="0"/>
            </a:endParaRPr>
          </a:p>
          <a:p>
            <a:pPr marL="1143000" lvl="2" indent="-228600" algn="l" rtl="0">
              <a:lnSpc>
                <a:spcPct val="90000"/>
              </a:lnSpc>
              <a:spcBef>
                <a:spcPts val="0"/>
              </a:spcBef>
              <a:spcAft>
                <a:spcPts val="0"/>
              </a:spcAft>
              <a:buClr>
                <a:schemeClr val="lt1"/>
              </a:buClr>
              <a:buSzPts val="1800"/>
              <a:buChar char="•"/>
            </a:pPr>
            <a:r>
              <a:rPr lang="en-US" sz="2000" dirty="0">
                <a:latin typeface="Century Gothic" panose="020B0502020202020204" pitchFamily="34" charset="0"/>
              </a:rPr>
              <a:t>Use bound parameters to safely pass user input to SQL queries.</a:t>
            </a:r>
          </a:p>
          <a:p>
            <a:pPr marL="1143000" lvl="2" indent="-228600" algn="l" rtl="0">
              <a:lnSpc>
                <a:spcPct val="90000"/>
              </a:lnSpc>
              <a:spcBef>
                <a:spcPts val="0"/>
              </a:spcBef>
              <a:spcAft>
                <a:spcPts val="0"/>
              </a:spcAft>
              <a:buClr>
                <a:schemeClr val="lt1"/>
              </a:buClr>
              <a:buSzPts val="1800"/>
              <a:buChar char="•"/>
            </a:pPr>
            <a:r>
              <a:rPr lang="en-US" sz="2000" dirty="0">
                <a:effectLst/>
                <a:latin typeface="Century Gothic" panose="020B0502020202020204" pitchFamily="34" charset="0"/>
                <a:ea typeface="Calibri" panose="020F0502020204030204" pitchFamily="34" charset="0"/>
              </a:rPr>
              <a:t>Declare objects with appropriate storage durations.</a:t>
            </a:r>
          </a:p>
          <a:p>
            <a:pPr marL="1143000" lvl="2" indent="-228600" algn="l" rtl="0">
              <a:lnSpc>
                <a:spcPct val="90000"/>
              </a:lnSpc>
              <a:spcBef>
                <a:spcPts val="0"/>
              </a:spcBef>
              <a:spcAft>
                <a:spcPts val="0"/>
              </a:spcAft>
              <a:buClr>
                <a:schemeClr val="lt1"/>
              </a:buClr>
              <a:buSzPts val="1800"/>
              <a:buChar char="•"/>
            </a:pPr>
            <a:r>
              <a:rPr lang="en-US" sz="2000" dirty="0">
                <a:effectLst/>
                <a:latin typeface="Century Gothic" panose="020B0502020202020204" pitchFamily="34" charset="0"/>
                <a:ea typeface="Calibri" panose="020F0502020204030204" pitchFamily="34" charset="0"/>
              </a:rPr>
              <a:t>Assertions should be used for conditions that should never happen in a running program</a:t>
            </a:r>
            <a:r>
              <a:rPr lang="en-US" sz="2000" dirty="0">
                <a:latin typeface="Century Gothic" panose="020B0502020202020204" pitchFamily="34" charset="0"/>
                <a:ea typeface="Calibri" panose="020F0502020204030204" pitchFamily="34" charset="0"/>
              </a:rPr>
              <a:t>.</a:t>
            </a:r>
          </a:p>
          <a:p>
            <a:pPr marL="1143000" lvl="2" indent="-228600" algn="l" rtl="0">
              <a:lnSpc>
                <a:spcPct val="90000"/>
              </a:lnSpc>
              <a:spcBef>
                <a:spcPts val="0"/>
              </a:spcBef>
              <a:spcAft>
                <a:spcPts val="0"/>
              </a:spcAft>
              <a:buClr>
                <a:schemeClr val="lt1"/>
              </a:buClr>
              <a:buSzPts val="1800"/>
              <a:buChar char="•"/>
            </a:pPr>
            <a:r>
              <a:rPr lang="en-US" sz="2000" dirty="0">
                <a:effectLst/>
                <a:latin typeface="Century Gothic" panose="020B0502020202020204" pitchFamily="34" charset="0"/>
                <a:ea typeface="Calibri" panose="020F0502020204030204" pitchFamily="34" charset="0"/>
              </a:rPr>
              <a:t>Handle all exceptions.</a:t>
            </a:r>
          </a:p>
          <a:p>
            <a:pPr marL="1143000" lvl="2" indent="-228600" algn="l" rtl="0">
              <a:lnSpc>
                <a:spcPct val="90000"/>
              </a:lnSpc>
              <a:spcBef>
                <a:spcPts val="0"/>
              </a:spcBef>
              <a:spcAft>
                <a:spcPts val="0"/>
              </a:spcAft>
              <a:buClr>
                <a:schemeClr val="lt1"/>
              </a:buClr>
              <a:buSzPts val="1800"/>
              <a:buChar char="•"/>
            </a:pPr>
            <a:r>
              <a:rPr lang="en-US" sz="2000" dirty="0">
                <a:effectLst/>
                <a:latin typeface="Century Gothic" panose="020B0502020202020204" pitchFamily="34" charset="0"/>
                <a:ea typeface="Calibri" panose="020F0502020204030204" pitchFamily="34" charset="0"/>
              </a:rPr>
              <a:t>Always validate user inputs to prevent invalid data or security vulnerabilities.</a:t>
            </a:r>
            <a:endParaRPr lang="en-US" sz="2000" dirty="0">
              <a:latin typeface="Century Gothic" panose="020B0502020202020204" pitchFamily="34" charset="0"/>
              <a:ea typeface="Calibri" panose="020F0502020204030204" pitchFamily="34" charset="0"/>
            </a:endParaRPr>
          </a:p>
          <a:p>
            <a:pPr marL="1143000" lvl="2" indent="-228600" algn="l" rtl="0">
              <a:lnSpc>
                <a:spcPct val="90000"/>
              </a:lnSpc>
              <a:spcBef>
                <a:spcPts val="0"/>
              </a:spcBef>
              <a:spcAft>
                <a:spcPts val="0"/>
              </a:spcAft>
              <a:buClr>
                <a:schemeClr val="lt1"/>
              </a:buClr>
              <a:buSzPts val="1800"/>
              <a:buChar char="•"/>
            </a:pPr>
            <a:r>
              <a:rPr lang="en-US" sz="2000" dirty="0">
                <a:effectLst/>
                <a:latin typeface="Century Gothic" panose="020B0502020202020204" pitchFamily="34" charset="0"/>
                <a:ea typeface="Calibri" panose="020F0502020204030204" pitchFamily="34" charset="0"/>
              </a:rPr>
              <a:t>Input validation, validate external input to ensure it meets expected formats and ranges.</a:t>
            </a:r>
          </a:p>
          <a:p>
            <a:pPr marL="1143000" lvl="2" indent="-228600" algn="l" rtl="0">
              <a:lnSpc>
                <a:spcPct val="90000"/>
              </a:lnSpc>
              <a:spcBef>
                <a:spcPts val="0"/>
              </a:spcBef>
              <a:spcAft>
                <a:spcPts val="0"/>
              </a:spcAft>
              <a:buClr>
                <a:schemeClr val="lt1"/>
              </a:buClr>
              <a:buSzPts val="1800"/>
              <a:buChar char="•"/>
            </a:pPr>
            <a:r>
              <a:rPr lang="en-US" sz="2000" dirty="0">
                <a:latin typeface="Century Gothic" panose="020B0502020202020204" pitchFamily="34" charset="0"/>
              </a:rPr>
              <a:t>Use meaningful variable names.</a:t>
            </a:r>
          </a:p>
          <a:p>
            <a:pPr marL="1143000" lvl="2" indent="-228600" algn="l" rtl="0">
              <a:lnSpc>
                <a:spcPct val="90000"/>
              </a:lnSpc>
              <a:spcBef>
                <a:spcPts val="0"/>
              </a:spcBef>
              <a:spcAft>
                <a:spcPts val="0"/>
              </a:spcAft>
              <a:buClr>
                <a:schemeClr val="lt1"/>
              </a:buClr>
              <a:buSzPts val="1800"/>
              <a:buChar char="•"/>
            </a:pPr>
            <a:r>
              <a:rPr lang="en-US" sz="2000" dirty="0">
                <a:latin typeface="Century Gothic" panose="020B0502020202020204" pitchFamily="34" charset="0"/>
              </a:rPr>
              <a:t>Use Functions Instead of Repetitive Code.</a:t>
            </a:r>
            <a:endParaRPr sz="2000" dirty="0">
              <a:latin typeface="Century Gothic" panose="020B0502020202020204" pitchFamily="34" charset="0"/>
            </a:endParaRP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C7626642-F8F0-2A9F-5EA0-6E67D0FF59D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990"/>
    </mc:Choice>
    <mc:Fallback>
      <p:transition spd="slow" advTm="7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1"/>
              </a:buClr>
              <a:buSzPts val="2200"/>
              <a:buChar char="•"/>
            </a:pPr>
            <a:r>
              <a:rPr lang="en-US" sz="2000" dirty="0">
                <a:effectLst/>
                <a:latin typeface="Calibri" panose="020F0502020204030204" pitchFamily="34" charset="0"/>
                <a:ea typeface="Calibri" panose="020F0502020204030204" pitchFamily="34" charset="0"/>
              </a:rPr>
              <a:t>Data Integrity, ensures that the correct data type is used for variables.</a:t>
            </a:r>
          </a:p>
          <a:p>
            <a:pPr marL="228600" lvl="0" indent="-228600" algn="l" rtl="0">
              <a:lnSpc>
                <a:spcPct val="90000"/>
              </a:lnSpc>
              <a:spcBef>
                <a:spcPts val="0"/>
              </a:spcBef>
              <a:spcAft>
                <a:spcPts val="0"/>
              </a:spcAft>
              <a:buClr>
                <a:schemeClr val="lt1"/>
              </a:buClr>
              <a:buSzPts val="2200"/>
              <a:buChar char="•"/>
            </a:pPr>
            <a:r>
              <a:rPr lang="en-US" sz="2000" dirty="0">
                <a:effectLst/>
                <a:latin typeface="Calibri" panose="020F0502020204030204" pitchFamily="34" charset="0"/>
                <a:ea typeface="Calibri" panose="020F0502020204030204" pitchFamily="34" charset="0"/>
              </a:rPr>
              <a:t>Correctness, ensures that comparisons are done in a way that guarantees accurate results.</a:t>
            </a:r>
            <a:endParaRPr lang="en-US" sz="2000" dirty="0">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r>
              <a:rPr lang="en-US" sz="2000" dirty="0">
                <a:effectLst/>
                <a:latin typeface="Calibri" panose="020F0502020204030204" pitchFamily="34" charset="0"/>
                <a:ea typeface="Calibri" panose="020F0502020204030204" pitchFamily="34" charset="0"/>
              </a:rPr>
              <a:t>Consistency, avoiding undefined behavior by preventing direct modification of string literals.</a:t>
            </a:r>
          </a:p>
          <a:p>
            <a:pPr marL="228600" lvl="0" indent="-228600" algn="l" rtl="0">
              <a:lnSpc>
                <a:spcPct val="90000"/>
              </a:lnSpc>
              <a:spcBef>
                <a:spcPts val="0"/>
              </a:spcBef>
              <a:spcAft>
                <a:spcPts val="0"/>
              </a:spcAft>
              <a:buClr>
                <a:schemeClr val="lt1"/>
              </a:buClr>
              <a:buSzPts val="2200"/>
              <a:buChar char="•"/>
            </a:pPr>
            <a:r>
              <a:rPr lang="en-US" sz="2000" dirty="0">
                <a:effectLst/>
                <a:latin typeface="Calibri" panose="020F0502020204030204" pitchFamily="34" charset="0"/>
                <a:ea typeface="Calibri" panose="020F0502020204030204" pitchFamily="34" charset="0"/>
              </a:rPr>
              <a:t>Security First, protect sensitive data to ensure data integrity.</a:t>
            </a:r>
            <a:endParaRPr lang="en-US" sz="2000" dirty="0">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r>
              <a:rPr lang="en-US" sz="2000" dirty="0">
                <a:effectLst/>
                <a:latin typeface="Calibri" panose="020F0502020204030204" pitchFamily="34" charset="0"/>
                <a:ea typeface="Calibri" panose="020F0502020204030204" pitchFamily="34" charset="0"/>
              </a:rPr>
              <a:t>Fail-safe defaults, ensures correct storage duration.</a:t>
            </a:r>
          </a:p>
          <a:p>
            <a:pPr marL="228600" lvl="0" indent="-228600" algn="l" rtl="0">
              <a:lnSpc>
                <a:spcPct val="90000"/>
              </a:lnSpc>
              <a:spcBef>
                <a:spcPts val="0"/>
              </a:spcBef>
              <a:spcAft>
                <a:spcPts val="0"/>
              </a:spcAft>
              <a:buClr>
                <a:schemeClr val="lt1"/>
              </a:buClr>
              <a:buSzPts val="2200"/>
              <a:buChar char="•"/>
            </a:pPr>
            <a:r>
              <a:rPr lang="en-US" sz="2000" dirty="0">
                <a:effectLst/>
                <a:latin typeface="Calibri" panose="020F0502020204030204" pitchFamily="34" charset="0"/>
                <a:ea typeface="Calibri" panose="020F0502020204030204" pitchFamily="34" charset="0"/>
              </a:rPr>
              <a:t>Fail-fast design, prevents undefined behavior and helps catch logic errors before the application goes into production.</a:t>
            </a:r>
            <a:endParaRPr lang="en-US" sz="2000" dirty="0">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r>
              <a:rPr lang="en-US" sz="2000" dirty="0">
                <a:effectLst/>
                <a:latin typeface="Calibri" panose="020F0502020204030204" pitchFamily="34" charset="0"/>
                <a:ea typeface="Calibri" panose="020F0502020204030204" pitchFamily="34" charset="0"/>
              </a:rPr>
              <a:t>Reliability, ensures the program remains stable and can recover gracefully from unexpected errors.</a:t>
            </a:r>
          </a:p>
          <a:p>
            <a:pPr marL="228600" lvl="0" indent="-228600" algn="l" rtl="0">
              <a:lnSpc>
                <a:spcPct val="90000"/>
              </a:lnSpc>
              <a:spcBef>
                <a:spcPts val="0"/>
              </a:spcBef>
              <a:spcAft>
                <a:spcPts val="0"/>
              </a:spcAft>
              <a:buClr>
                <a:schemeClr val="lt1"/>
              </a:buClr>
              <a:buSzPts val="2200"/>
              <a:buChar char="•"/>
            </a:pPr>
            <a:r>
              <a:rPr lang="en-US" sz="2000" dirty="0">
                <a:effectLst/>
                <a:latin typeface="Calibri" panose="020F0502020204030204" pitchFamily="34" charset="0"/>
                <a:ea typeface="Calibri" panose="020F0502020204030204" pitchFamily="34" charset="0"/>
              </a:rPr>
              <a:t>Input validation, validate external input to ensure it meets expected formats and ranges.</a:t>
            </a:r>
            <a:endParaRPr lang="en-US" sz="2000" dirty="0">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r>
              <a:rPr lang="en-US" sz="2000" dirty="0">
                <a:effectLst/>
                <a:latin typeface="Calibri" panose="020F0502020204030204" pitchFamily="34" charset="0"/>
                <a:ea typeface="Calibri" panose="020F0502020204030204" pitchFamily="34" charset="0"/>
              </a:rPr>
              <a:t>Code readability and maintainability, ensures clear and descriptive variable names makes the code easier to understand, debug, and update in the future.</a:t>
            </a:r>
          </a:p>
          <a:p>
            <a:pPr marL="228600" lvl="0" indent="-228600" algn="l" rtl="0">
              <a:lnSpc>
                <a:spcPct val="90000"/>
              </a:lnSpc>
              <a:spcBef>
                <a:spcPts val="0"/>
              </a:spcBef>
              <a:spcAft>
                <a:spcPts val="0"/>
              </a:spcAft>
              <a:buClr>
                <a:schemeClr val="lt1"/>
              </a:buClr>
              <a:buSzPts val="2200"/>
              <a:buChar char="•"/>
            </a:pPr>
            <a:r>
              <a:rPr lang="en-US" sz="2000" dirty="0">
                <a:effectLst/>
                <a:latin typeface="Calibri" panose="020F0502020204030204" pitchFamily="34" charset="0"/>
                <a:ea typeface="Calibri" panose="020F0502020204030204" pitchFamily="34" charset="0"/>
              </a:rPr>
              <a:t>Avoid code repetition, reusing functions avoids code duplication and simplifies maintenance if changes are needed later.</a:t>
            </a:r>
            <a:endParaRPr sz="20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5CA64CC1-9AD8-355A-A830-88EADE3D640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767"/>
    </mc:Choice>
    <mc:Fallback>
      <p:transition spd="slow" advTm="31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dirty="0"/>
              <a:t>Sheila et all. (2024). </a:t>
            </a:r>
            <a:r>
              <a:rPr lang="de-DE" dirty="0"/>
              <a:t>SEI CERT C++ Coding Standard. Carnegie Mellon University</a:t>
            </a:r>
          </a:p>
          <a:p>
            <a:pPr marL="0" lvl="0" indent="0" algn="l" rtl="0">
              <a:lnSpc>
                <a:spcPct val="90000"/>
              </a:lnSpc>
              <a:spcBef>
                <a:spcPts val="0"/>
              </a:spcBef>
              <a:spcAft>
                <a:spcPts val="0"/>
              </a:spcAft>
              <a:buClr>
                <a:schemeClr val="lt1"/>
              </a:buClr>
              <a:buSzPts val="2200"/>
              <a:buNone/>
            </a:pPr>
            <a:r>
              <a:rPr lang="de-DE" dirty="0"/>
              <a:t>	</a:t>
            </a:r>
            <a:r>
              <a:rPr lang="de-DE" dirty="0">
                <a:solidFill>
                  <a:srgbClr val="FF0000"/>
                </a:solidFill>
                <a:hlinkClick r:id="rId6">
                  <a:extLst>
                    <a:ext uri="{A12FA001-AC4F-418D-AE19-62706E023703}">
                      <ahyp:hlinkClr xmlns:ahyp="http://schemas.microsoft.com/office/drawing/2018/hyperlinkcolor" val="tx"/>
                    </a:ext>
                  </a:extLst>
                </a:hlinkClick>
              </a:rPr>
              <a:t>https://wiki.sei.cmu.edu/confluence/pages/viewpage.action?pageId=</a:t>
            </a:r>
            <a:r>
              <a:rPr lang="de-DE" dirty="0">
                <a:solidFill>
                  <a:srgbClr val="FF0000"/>
                </a:solidFill>
              </a:rPr>
              <a:t>	</a:t>
            </a:r>
            <a:r>
              <a:rPr lang="de-DE" u="sng" dirty="0">
                <a:solidFill>
                  <a:srgbClr val="FF0000"/>
                </a:solidFill>
              </a:rPr>
              <a:t>88046682</a:t>
            </a:r>
          </a:p>
          <a:p>
            <a:pPr marL="0" lvl="0" indent="0" algn="l" rtl="0">
              <a:lnSpc>
                <a:spcPct val="90000"/>
              </a:lnSpc>
              <a:spcBef>
                <a:spcPts val="0"/>
              </a:spcBef>
              <a:spcAft>
                <a:spcPts val="0"/>
              </a:spcAft>
              <a:buClr>
                <a:schemeClr val="lt1"/>
              </a:buClr>
              <a:buSzPts val="2200"/>
              <a:buNone/>
            </a:pPr>
            <a:endParaRPr lang="de-DE" dirty="0"/>
          </a:p>
          <a:p>
            <a:pPr marL="0" lvl="0" indent="0" algn="l" rtl="0">
              <a:lnSpc>
                <a:spcPct val="90000"/>
              </a:lnSpc>
              <a:spcBef>
                <a:spcPts val="0"/>
              </a:spcBef>
              <a:spcAft>
                <a:spcPts val="0"/>
              </a:spcAft>
              <a:buClr>
                <a:schemeClr val="lt1"/>
              </a:buClr>
              <a:buSzPts val="2200"/>
              <a:buNone/>
            </a:pPr>
            <a:endParaRPr lang="en-US" dirty="0"/>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457A555-E3C0-E44E-7C5D-1B27DEAE0C69}"/>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237"/>
    </mc:Choice>
    <mc:Fallback>
      <p:transition spd="slow" advTm="13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107004" y="2178996"/>
            <a:ext cx="4357992" cy="4410755"/>
          </a:xfrm>
          <a:prstGeom prst="rect">
            <a:avLst/>
          </a:prstGeom>
          <a:noFill/>
          <a:ln>
            <a:noFill/>
          </a:ln>
        </p:spPr>
        <p:txBody>
          <a:bodyPr spcFirstLastPara="1" wrap="square" lIns="91425" tIns="45700" rIns="91425" bIns="45700" anchor="t" anchorCtr="0">
            <a:normAutofit/>
          </a:bodyPr>
          <a:lstStyle/>
          <a:p>
            <a:pPr marL="685800" lvl="0" indent="0" algn="ctr" rtl="0">
              <a:lnSpc>
                <a:spcPct val="90000"/>
              </a:lnSpc>
              <a:spcBef>
                <a:spcPts val="0"/>
              </a:spcBef>
              <a:spcAft>
                <a:spcPts val="0"/>
              </a:spcAft>
              <a:buSzPts val="1800"/>
              <a:buNone/>
            </a:pPr>
            <a:r>
              <a:rPr lang="en-US" dirty="0"/>
              <a:t>Why It Was Needed and How It Supports Defense-in-Depth?</a:t>
            </a:r>
          </a:p>
          <a:p>
            <a:pPr marL="685800" lvl="0" indent="0" algn="ctr" rtl="0">
              <a:lnSpc>
                <a:spcPct val="90000"/>
              </a:lnSpc>
              <a:spcBef>
                <a:spcPts val="0"/>
              </a:spcBef>
              <a:spcAft>
                <a:spcPts val="0"/>
              </a:spcAft>
              <a:buSzPts val="1800"/>
              <a:buNone/>
            </a:pPr>
            <a:endParaRPr lang="en-US" dirty="0"/>
          </a:p>
          <a:p>
            <a:pPr marL="1028700" lvl="0" rtl="0">
              <a:lnSpc>
                <a:spcPct val="90000"/>
              </a:lnSpc>
              <a:spcBef>
                <a:spcPts val="0"/>
              </a:spcBef>
              <a:spcAft>
                <a:spcPts val="0"/>
              </a:spcAft>
              <a:buSzPts val="1800"/>
              <a:buFont typeface="Arial" panose="020B0604020202020204" pitchFamily="34" charset="0"/>
              <a:buChar char="•"/>
            </a:pPr>
            <a:r>
              <a:rPr lang="en-US" dirty="0"/>
              <a:t>Ensures consistent application of secure development principles.</a:t>
            </a:r>
          </a:p>
          <a:p>
            <a:pPr marL="1028700" lvl="0" rtl="0">
              <a:lnSpc>
                <a:spcPct val="90000"/>
              </a:lnSpc>
              <a:spcBef>
                <a:spcPts val="0"/>
              </a:spcBef>
              <a:spcAft>
                <a:spcPts val="0"/>
              </a:spcAft>
              <a:buSzPts val="1800"/>
              <a:buFont typeface="Arial" panose="020B0604020202020204" pitchFamily="34" charset="0"/>
              <a:buChar char="•"/>
            </a:pPr>
            <a:endParaRPr lang="en-US" dirty="0"/>
          </a:p>
          <a:p>
            <a:pPr marL="1028700" lvl="0" rtl="0">
              <a:lnSpc>
                <a:spcPct val="90000"/>
              </a:lnSpc>
              <a:spcBef>
                <a:spcPts val="0"/>
              </a:spcBef>
              <a:spcAft>
                <a:spcPts val="0"/>
              </a:spcAft>
              <a:buSzPts val="1800"/>
              <a:buFont typeface="Arial" panose="020B0604020202020204" pitchFamily="34" charset="0"/>
              <a:buChar char="•"/>
            </a:pPr>
            <a:r>
              <a:rPr lang="en-US" dirty="0"/>
              <a:t>Establishes standardized, enforceable policies across all projects</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630817" y="2178996"/>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5" name="Audio 24">
            <a:hlinkClick r:id="" action="ppaction://media"/>
            <a:extLst>
              <a:ext uri="{FF2B5EF4-FFF2-40B4-BE49-F238E27FC236}">
                <a16:creationId xmlns:a16="http://schemas.microsoft.com/office/drawing/2014/main" id="{BF0F0CB3-3BE3-00F4-35A3-D2F91B25D5E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054"/>
    </mc:Choice>
    <mc:Fallback>
      <p:transition spd="slow" advTm="31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sz="3800" dirty="0"/>
              <a:t>THREATS MATRIX</a:t>
            </a:r>
            <a:endParaRPr sz="3800" dirty="0"/>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ctr" rtl="0">
              <a:lnSpc>
                <a:spcPct val="107916"/>
              </a:lnSpc>
              <a:spcBef>
                <a:spcPts val="0"/>
              </a:spcBef>
              <a:spcAft>
                <a:spcPts val="0"/>
              </a:spcAft>
              <a:buSzPts val="1800"/>
              <a:buNone/>
            </a:pPr>
            <a:r>
              <a:rPr lang="en-US" sz="3600" b="1" dirty="0">
                <a:solidFill>
                  <a:srgbClr val="FFFFFF"/>
                </a:solidFill>
              </a:rPr>
              <a:t>Different</a:t>
            </a:r>
            <a:r>
              <a:rPr lang="en-US" sz="4000" b="1" dirty="0">
                <a:solidFill>
                  <a:srgbClr val="FFFFFF"/>
                </a:solidFill>
              </a:rPr>
              <a:t> threats level found in code.</a:t>
            </a:r>
            <a:endParaRPr sz="4000" b="1" dirty="0"/>
          </a:p>
        </p:txBody>
      </p:sp>
      <p:graphicFrame>
        <p:nvGraphicFramePr>
          <p:cNvPr id="161" name="Google Shape;161;p4" descr="Alt text required"/>
          <p:cNvGraphicFramePr/>
          <p:nvPr>
            <p:extLst>
              <p:ext uri="{D42A27DB-BD31-4B8C-83A1-F6EECF244321}">
                <p14:modId xmlns:p14="http://schemas.microsoft.com/office/powerpoint/2010/main" val="308415894"/>
              </p:ext>
            </p:extLst>
          </p:nvPr>
        </p:nvGraphicFramePr>
        <p:xfrm>
          <a:off x="3171900" y="2561050"/>
          <a:ext cx="7835225" cy="359809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They occur often</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They have a high impact</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Limited impact</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Rare yet possible</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E27F323F-6FDE-2922-4FEE-B1074152A03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758"/>
    </mc:Choice>
    <mc:Fallback>
      <p:transition spd="slow" advTm="26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800" dirty="0">
                <a:solidFill>
                  <a:srgbClr val="FFFFFF"/>
                </a:solidFill>
              </a:rPr>
              <a:t>Validate input data.</a:t>
            </a:r>
          </a:p>
          <a:p>
            <a:pPr marL="228600" lvl="0" indent="-228600" algn="l" rtl="0">
              <a:lnSpc>
                <a:spcPct val="90000"/>
              </a:lnSpc>
              <a:spcBef>
                <a:spcPts val="0"/>
              </a:spcBef>
              <a:spcAft>
                <a:spcPts val="0"/>
              </a:spcAft>
              <a:buClr>
                <a:schemeClr val="lt1"/>
              </a:buClr>
              <a:buSzPts val="2200"/>
              <a:buChar char="•"/>
            </a:pPr>
            <a:r>
              <a:rPr lang="en-US" sz="2800" dirty="0"/>
              <a:t>Heed Compiler Warnings.</a:t>
            </a:r>
          </a:p>
          <a:p>
            <a:pPr marL="228600" lvl="0" indent="-228600" algn="l" rtl="0">
              <a:lnSpc>
                <a:spcPct val="90000"/>
              </a:lnSpc>
              <a:spcBef>
                <a:spcPts val="0"/>
              </a:spcBef>
              <a:spcAft>
                <a:spcPts val="0"/>
              </a:spcAft>
              <a:buClr>
                <a:schemeClr val="lt1"/>
              </a:buClr>
              <a:buSzPts val="2200"/>
              <a:buChar char="•"/>
            </a:pPr>
            <a:r>
              <a:rPr lang="en-US" sz="2800" dirty="0"/>
              <a:t>Architect and Design for Security Policies.</a:t>
            </a:r>
          </a:p>
          <a:p>
            <a:pPr marL="228600" lvl="0" indent="-228600" algn="l" rtl="0">
              <a:lnSpc>
                <a:spcPct val="90000"/>
              </a:lnSpc>
              <a:spcBef>
                <a:spcPts val="0"/>
              </a:spcBef>
              <a:spcAft>
                <a:spcPts val="0"/>
              </a:spcAft>
              <a:buClr>
                <a:schemeClr val="lt1"/>
              </a:buClr>
              <a:buSzPts val="2200"/>
              <a:buChar char="•"/>
            </a:pPr>
            <a:r>
              <a:rPr lang="en-US" sz="2800" dirty="0"/>
              <a:t>Keep it Simple.</a:t>
            </a:r>
          </a:p>
          <a:p>
            <a:pPr marL="228600" lvl="0" indent="-228600" algn="l" rtl="0">
              <a:lnSpc>
                <a:spcPct val="90000"/>
              </a:lnSpc>
              <a:spcBef>
                <a:spcPts val="0"/>
              </a:spcBef>
              <a:spcAft>
                <a:spcPts val="0"/>
              </a:spcAft>
              <a:buClr>
                <a:schemeClr val="lt1"/>
              </a:buClr>
              <a:buSzPts val="2200"/>
              <a:buChar char="•"/>
            </a:pPr>
            <a:r>
              <a:rPr lang="en-US" sz="2800" dirty="0"/>
              <a:t>Default Deny.</a:t>
            </a:r>
          </a:p>
          <a:p>
            <a:pPr marL="228600" lvl="0" indent="-228600" algn="l" rtl="0">
              <a:lnSpc>
                <a:spcPct val="90000"/>
              </a:lnSpc>
              <a:spcBef>
                <a:spcPts val="0"/>
              </a:spcBef>
              <a:spcAft>
                <a:spcPts val="0"/>
              </a:spcAft>
              <a:buClr>
                <a:schemeClr val="lt1"/>
              </a:buClr>
              <a:buSzPts val="2200"/>
              <a:buChar char="•"/>
            </a:pPr>
            <a:r>
              <a:rPr lang="en-US" sz="2800" dirty="0"/>
              <a:t>Adhere to the Principle of Least Privilege.</a:t>
            </a:r>
          </a:p>
          <a:p>
            <a:pPr marL="228600" lvl="0" indent="-228600" algn="l" rtl="0">
              <a:lnSpc>
                <a:spcPct val="90000"/>
              </a:lnSpc>
              <a:spcBef>
                <a:spcPts val="0"/>
              </a:spcBef>
              <a:spcAft>
                <a:spcPts val="0"/>
              </a:spcAft>
              <a:buClr>
                <a:schemeClr val="lt1"/>
              </a:buClr>
              <a:buSzPts val="2200"/>
              <a:buChar char="•"/>
            </a:pPr>
            <a:r>
              <a:rPr lang="en-US" sz="2800" dirty="0"/>
              <a:t>Sanitize Data Sent to Other Systems.</a:t>
            </a:r>
          </a:p>
          <a:p>
            <a:pPr marL="228600" lvl="0" indent="-228600" algn="l" rtl="0">
              <a:lnSpc>
                <a:spcPct val="90000"/>
              </a:lnSpc>
              <a:spcBef>
                <a:spcPts val="0"/>
              </a:spcBef>
              <a:spcAft>
                <a:spcPts val="0"/>
              </a:spcAft>
              <a:buClr>
                <a:schemeClr val="lt1"/>
              </a:buClr>
              <a:buSzPts val="2200"/>
              <a:buChar char="•"/>
            </a:pPr>
            <a:r>
              <a:rPr lang="en-US" sz="2800" dirty="0"/>
              <a:t>Practice Defense in Depth.</a:t>
            </a:r>
          </a:p>
          <a:p>
            <a:pPr marL="228600" lvl="0" indent="-228600" algn="l" rtl="0">
              <a:lnSpc>
                <a:spcPct val="90000"/>
              </a:lnSpc>
              <a:spcBef>
                <a:spcPts val="0"/>
              </a:spcBef>
              <a:spcAft>
                <a:spcPts val="0"/>
              </a:spcAft>
              <a:buClr>
                <a:schemeClr val="lt1"/>
              </a:buClr>
              <a:buSzPts val="2200"/>
              <a:buChar char="•"/>
            </a:pPr>
            <a:r>
              <a:rPr lang="en-US" sz="2800" dirty="0"/>
              <a:t>Use Effective Quality Assurance Techniques.</a:t>
            </a:r>
          </a:p>
          <a:p>
            <a:pPr marL="228600" lvl="0" indent="-228600" algn="l" rtl="0">
              <a:lnSpc>
                <a:spcPct val="90000"/>
              </a:lnSpc>
              <a:spcBef>
                <a:spcPts val="0"/>
              </a:spcBef>
              <a:spcAft>
                <a:spcPts val="0"/>
              </a:spcAft>
              <a:buClr>
                <a:schemeClr val="lt1"/>
              </a:buClr>
              <a:buSzPts val="2200"/>
              <a:buChar char="•"/>
            </a:pPr>
            <a:r>
              <a:rPr lang="en-US" sz="2800" dirty="0"/>
              <a:t>Adopt a Secure Coding Standard.</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8" name="Audio 17">
            <a:hlinkClick r:id="" action="ppaction://media"/>
            <a:extLst>
              <a:ext uri="{FF2B5EF4-FFF2-40B4-BE49-F238E27FC236}">
                <a16:creationId xmlns:a16="http://schemas.microsoft.com/office/drawing/2014/main" id="{A46BAF8F-AB68-7310-E908-A8008E0848C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5454"/>
    </mc:Choice>
    <mc:Fallback>
      <p:transition spd="slow" advTm="75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800" b="1" dirty="0">
                <a:effectLst/>
                <a:latin typeface="Calibri" panose="020F0502020204030204" pitchFamily="34" charset="0"/>
                <a:ea typeface="Calibri" panose="020F0502020204030204" pitchFamily="34" charset="0"/>
              </a:rPr>
              <a:t>Data Type</a:t>
            </a:r>
          </a:p>
          <a:p>
            <a:pPr marL="228600" lvl="0" indent="-228600" algn="l" rtl="0">
              <a:lnSpc>
                <a:spcPct val="90000"/>
              </a:lnSpc>
              <a:spcBef>
                <a:spcPts val="0"/>
              </a:spcBef>
              <a:spcAft>
                <a:spcPts val="0"/>
              </a:spcAft>
              <a:buClr>
                <a:schemeClr val="lt1"/>
              </a:buClr>
              <a:buSzPts val="2000"/>
              <a:buChar char="•"/>
            </a:pPr>
            <a:r>
              <a:rPr lang="en-US" sz="2800" b="1" dirty="0">
                <a:latin typeface="Calibri" panose="020F0502020204030204" pitchFamily="34" charset="0"/>
              </a:rPr>
              <a:t>Data Value</a:t>
            </a:r>
          </a:p>
          <a:p>
            <a:pPr marL="228600" lvl="0" indent="-228600" algn="l" rtl="0">
              <a:lnSpc>
                <a:spcPct val="90000"/>
              </a:lnSpc>
              <a:spcBef>
                <a:spcPts val="0"/>
              </a:spcBef>
              <a:spcAft>
                <a:spcPts val="0"/>
              </a:spcAft>
              <a:buClr>
                <a:schemeClr val="lt1"/>
              </a:buClr>
              <a:buSzPts val="2000"/>
              <a:buChar char="•"/>
            </a:pPr>
            <a:r>
              <a:rPr lang="en-US" sz="2800" b="1" dirty="0">
                <a:latin typeface="Calibri" panose="020F0502020204030204" pitchFamily="34" charset="0"/>
              </a:rPr>
              <a:t>String Correctness</a:t>
            </a:r>
          </a:p>
          <a:p>
            <a:pPr marL="228600" lvl="0" indent="-228600" algn="l" rtl="0">
              <a:lnSpc>
                <a:spcPct val="90000"/>
              </a:lnSpc>
              <a:spcBef>
                <a:spcPts val="0"/>
              </a:spcBef>
              <a:spcAft>
                <a:spcPts val="0"/>
              </a:spcAft>
              <a:buClr>
                <a:schemeClr val="lt1"/>
              </a:buClr>
              <a:buSzPts val="2000"/>
              <a:buChar char="•"/>
            </a:pPr>
            <a:r>
              <a:rPr lang="en-US" sz="2800" b="1" dirty="0">
                <a:latin typeface="Calibri" panose="020F0502020204030204" pitchFamily="34" charset="0"/>
              </a:rPr>
              <a:t>SQL Injection</a:t>
            </a:r>
          </a:p>
          <a:p>
            <a:pPr marL="228600" lvl="0" indent="-228600" algn="l" rtl="0">
              <a:lnSpc>
                <a:spcPct val="90000"/>
              </a:lnSpc>
              <a:spcBef>
                <a:spcPts val="0"/>
              </a:spcBef>
              <a:spcAft>
                <a:spcPts val="0"/>
              </a:spcAft>
              <a:buClr>
                <a:schemeClr val="lt1"/>
              </a:buClr>
              <a:buSzPts val="2000"/>
              <a:buChar char="•"/>
            </a:pPr>
            <a:r>
              <a:rPr lang="en-US" sz="2800" b="1" dirty="0">
                <a:latin typeface="Calibri" panose="020F0502020204030204" pitchFamily="34" charset="0"/>
              </a:rPr>
              <a:t>Memory Protection</a:t>
            </a:r>
          </a:p>
          <a:p>
            <a:pPr marL="228600" lvl="0" indent="-228600" algn="l" rtl="0">
              <a:lnSpc>
                <a:spcPct val="90000"/>
              </a:lnSpc>
              <a:spcBef>
                <a:spcPts val="0"/>
              </a:spcBef>
              <a:spcAft>
                <a:spcPts val="0"/>
              </a:spcAft>
              <a:buClr>
                <a:schemeClr val="lt1"/>
              </a:buClr>
              <a:buSzPts val="2000"/>
              <a:buChar char="•"/>
            </a:pPr>
            <a:r>
              <a:rPr lang="en-US" sz="2800" b="1" dirty="0">
                <a:latin typeface="Calibri" panose="020F0502020204030204" pitchFamily="34" charset="0"/>
              </a:rPr>
              <a:t>Assertions</a:t>
            </a:r>
          </a:p>
          <a:p>
            <a:pPr marL="228600" lvl="0" indent="-228600" algn="l" rtl="0">
              <a:lnSpc>
                <a:spcPct val="90000"/>
              </a:lnSpc>
              <a:spcBef>
                <a:spcPts val="0"/>
              </a:spcBef>
              <a:spcAft>
                <a:spcPts val="0"/>
              </a:spcAft>
              <a:buClr>
                <a:schemeClr val="lt1"/>
              </a:buClr>
              <a:buSzPts val="2000"/>
              <a:buChar char="•"/>
            </a:pPr>
            <a:r>
              <a:rPr lang="en-US" sz="2800" b="1" dirty="0">
                <a:latin typeface="Calibri" panose="020F0502020204030204" pitchFamily="34" charset="0"/>
              </a:rPr>
              <a:t>Exceptions</a:t>
            </a:r>
          </a:p>
          <a:p>
            <a:pPr marL="228600" lvl="0" indent="-228600" algn="l" rtl="0">
              <a:lnSpc>
                <a:spcPct val="90000"/>
              </a:lnSpc>
              <a:spcBef>
                <a:spcPts val="0"/>
              </a:spcBef>
              <a:spcAft>
                <a:spcPts val="0"/>
              </a:spcAft>
              <a:buClr>
                <a:schemeClr val="lt1"/>
              </a:buClr>
              <a:buSzPts val="2000"/>
              <a:buChar char="•"/>
            </a:pPr>
            <a:r>
              <a:rPr lang="en-US" sz="2800" b="1" dirty="0">
                <a:latin typeface="Calibri" panose="020F0502020204030204" pitchFamily="34" charset="0"/>
              </a:rPr>
              <a:t>Input Validation</a:t>
            </a:r>
          </a:p>
          <a:p>
            <a:pPr marL="228600" lvl="0" indent="-228600" algn="l" rtl="0">
              <a:lnSpc>
                <a:spcPct val="90000"/>
              </a:lnSpc>
              <a:spcBef>
                <a:spcPts val="0"/>
              </a:spcBef>
              <a:spcAft>
                <a:spcPts val="0"/>
              </a:spcAft>
              <a:buClr>
                <a:schemeClr val="lt1"/>
              </a:buClr>
              <a:buSzPts val="2000"/>
              <a:buChar char="•"/>
            </a:pPr>
            <a:r>
              <a:rPr lang="en-US" sz="2800" b="1" dirty="0">
                <a:latin typeface="Calibri" panose="020F0502020204030204" pitchFamily="34" charset="0"/>
              </a:rPr>
              <a:t>Variable Naming</a:t>
            </a:r>
          </a:p>
          <a:p>
            <a:pPr marL="228600" lvl="0" indent="-228600" algn="l" rtl="0">
              <a:lnSpc>
                <a:spcPct val="90000"/>
              </a:lnSpc>
              <a:spcBef>
                <a:spcPts val="0"/>
              </a:spcBef>
              <a:spcAft>
                <a:spcPts val="0"/>
              </a:spcAft>
              <a:buClr>
                <a:schemeClr val="lt1"/>
              </a:buClr>
              <a:buSzPts val="2000"/>
              <a:buChar char="•"/>
            </a:pPr>
            <a:r>
              <a:rPr lang="en-US" sz="2800" b="1" dirty="0">
                <a:latin typeface="Calibri" panose="020F0502020204030204" pitchFamily="34" charset="0"/>
              </a:rPr>
              <a:t>Functions</a:t>
            </a:r>
            <a:endParaRPr sz="28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5AC460C2-92B8-15A8-7339-F70EFF369C9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207"/>
    </mc:Choice>
    <mc:Fallback>
      <p:transition spd="slow" advTm="552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endParaRPr lang="en-US" sz="3600" dirty="0"/>
          </a:p>
          <a:p>
            <a:pPr marL="228600" lvl="0" indent="-228600" algn="l" rtl="0">
              <a:lnSpc>
                <a:spcPct val="90000"/>
              </a:lnSpc>
              <a:spcBef>
                <a:spcPts val="0"/>
              </a:spcBef>
              <a:spcAft>
                <a:spcPts val="0"/>
              </a:spcAft>
              <a:buClr>
                <a:schemeClr val="lt1"/>
              </a:buClr>
              <a:buSzPts val="2000"/>
              <a:buChar char="•"/>
            </a:pPr>
            <a:endParaRPr lang="en-US" sz="3600" dirty="0"/>
          </a:p>
          <a:p>
            <a:pPr marL="228600" lvl="0" indent="-228600" algn="l" rtl="0">
              <a:lnSpc>
                <a:spcPct val="90000"/>
              </a:lnSpc>
              <a:spcBef>
                <a:spcPts val="0"/>
              </a:spcBef>
              <a:spcAft>
                <a:spcPts val="0"/>
              </a:spcAft>
              <a:buClr>
                <a:schemeClr val="lt1"/>
              </a:buClr>
              <a:buSzPts val="2000"/>
              <a:buChar char="•"/>
            </a:pPr>
            <a:r>
              <a:rPr lang="en-US" sz="3600" dirty="0"/>
              <a:t>Encryption in flight: TLS/SSL</a:t>
            </a:r>
          </a:p>
          <a:p>
            <a:pPr marL="228600" lvl="0" indent="-228600" algn="l" rtl="0">
              <a:lnSpc>
                <a:spcPct val="90000"/>
              </a:lnSpc>
              <a:spcBef>
                <a:spcPts val="0"/>
              </a:spcBef>
              <a:spcAft>
                <a:spcPts val="0"/>
              </a:spcAft>
              <a:buClr>
                <a:schemeClr val="lt1"/>
              </a:buClr>
              <a:buSzPts val="2000"/>
              <a:buChar char="•"/>
            </a:pPr>
            <a:r>
              <a:rPr lang="en-US" sz="3600" dirty="0"/>
              <a:t>Encryption at rest: XOR</a:t>
            </a:r>
          </a:p>
          <a:p>
            <a:pPr marL="228600" lvl="0" indent="-228600" algn="l" rtl="0">
              <a:lnSpc>
                <a:spcPct val="90000"/>
              </a:lnSpc>
              <a:spcBef>
                <a:spcPts val="0"/>
              </a:spcBef>
              <a:spcAft>
                <a:spcPts val="0"/>
              </a:spcAft>
              <a:buClr>
                <a:schemeClr val="lt1"/>
              </a:buClr>
              <a:buSzPts val="2000"/>
              <a:buChar char="•"/>
            </a:pPr>
            <a:r>
              <a:rPr lang="en-US" sz="3600" dirty="0"/>
              <a:t>Encryption in use: Importance of encryption.</a:t>
            </a:r>
            <a:endParaRPr sz="3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22BCF299-AD71-E10F-6096-4D37AE4E39F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386"/>
    </mc:Choice>
    <mc:Fallback>
      <p:transition spd="slow" advTm="27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a:t>
            </a:r>
            <a:br>
              <a:rPr lang="en-US" sz="2400" dirty="0"/>
            </a:br>
            <a:r>
              <a:rPr lang="en-US" sz="2400" dirty="0"/>
              <a:t>Username, password, MFA.</a:t>
            </a:r>
          </a:p>
          <a:p>
            <a:pPr marL="228600" lvl="0" indent="-228600" algn="l" rtl="0">
              <a:lnSpc>
                <a:spcPct val="90000"/>
              </a:lnSpc>
              <a:spcBef>
                <a:spcPts val="0"/>
              </a:spcBef>
              <a:spcAft>
                <a:spcPts val="0"/>
              </a:spcAft>
              <a:buClr>
                <a:schemeClr val="lt1"/>
              </a:buClr>
              <a:buSzPts val="2400"/>
              <a:buChar char="•"/>
            </a:pPr>
            <a:r>
              <a:rPr lang="en-US" sz="2400" dirty="0"/>
              <a:t>Authorization:</a:t>
            </a:r>
          </a:p>
          <a:p>
            <a:pPr marL="0" lvl="0" indent="0" algn="l" rtl="0">
              <a:lnSpc>
                <a:spcPct val="90000"/>
              </a:lnSpc>
              <a:spcBef>
                <a:spcPts val="0"/>
              </a:spcBef>
              <a:spcAft>
                <a:spcPts val="0"/>
              </a:spcAft>
              <a:buClr>
                <a:schemeClr val="lt1"/>
              </a:buClr>
              <a:buSzPts val="2400"/>
              <a:buNone/>
            </a:pPr>
            <a:r>
              <a:rPr lang="en-US" sz="2400" dirty="0"/>
              <a:t>   What the user is allowed to do.</a:t>
            </a:r>
          </a:p>
          <a:p>
            <a:pPr marL="228600" lvl="0" indent="-228600" algn="l" rtl="0">
              <a:lnSpc>
                <a:spcPct val="90000"/>
              </a:lnSpc>
              <a:spcBef>
                <a:spcPts val="0"/>
              </a:spcBef>
              <a:spcAft>
                <a:spcPts val="0"/>
              </a:spcAft>
              <a:buClr>
                <a:schemeClr val="lt1"/>
              </a:buClr>
              <a:buSzPts val="2400"/>
              <a:buChar char="•"/>
            </a:pPr>
            <a:r>
              <a:rPr lang="en-US" sz="2400" dirty="0"/>
              <a:t>Accounting:</a:t>
            </a:r>
          </a:p>
          <a:p>
            <a:pPr marL="0" lvl="0" indent="0" algn="l" rtl="0">
              <a:lnSpc>
                <a:spcPct val="90000"/>
              </a:lnSpc>
              <a:spcBef>
                <a:spcPts val="0"/>
              </a:spcBef>
              <a:spcAft>
                <a:spcPts val="0"/>
              </a:spcAft>
              <a:buClr>
                <a:schemeClr val="lt1"/>
              </a:buClr>
              <a:buSzPts val="2400"/>
              <a:buNone/>
            </a:pPr>
            <a:r>
              <a:rPr lang="en-US" sz="2400" dirty="0"/>
              <a:t>   What the user do.</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93827D98-D8D6-F496-C9EF-E39121CCC48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064"/>
    </mc:Choice>
    <mc:Fallback>
      <p:transition spd="slow" advTm="26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Unit test 1: Can You Add One Item to an Empty Collection?</a:t>
            </a:r>
          </a:p>
          <a:p>
            <a:pPr marL="0" lvl="0" indent="0" algn="l" rtl="0">
              <a:lnSpc>
                <a:spcPct val="90000"/>
              </a:lnSpc>
              <a:spcBef>
                <a:spcPts val="1000"/>
              </a:spcBef>
              <a:spcAft>
                <a:spcPts val="0"/>
              </a:spcAft>
              <a:buSzPts val="1800"/>
              <a:buNone/>
            </a:pPr>
            <a:endParaRPr lang="en-US"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2887AF92-F01F-76C4-708E-D3033836463D}"/>
              </a:ext>
            </a:extLst>
          </p:cNvPr>
          <p:cNvPicPr>
            <a:picLocks noChangeAspect="1"/>
          </p:cNvPicPr>
          <p:nvPr/>
        </p:nvPicPr>
        <p:blipFill>
          <a:blip r:embed="rId7"/>
          <a:stretch>
            <a:fillRect/>
          </a:stretch>
        </p:blipFill>
        <p:spPr>
          <a:xfrm>
            <a:off x="846838" y="2891382"/>
            <a:ext cx="6354062" cy="2600688"/>
          </a:xfrm>
          <a:prstGeom prst="rect">
            <a:avLst/>
          </a:prstGeom>
        </p:spPr>
      </p:pic>
      <p:pic>
        <p:nvPicPr>
          <p:cNvPr id="5" name="Picture 4">
            <a:extLst>
              <a:ext uri="{FF2B5EF4-FFF2-40B4-BE49-F238E27FC236}">
                <a16:creationId xmlns:a16="http://schemas.microsoft.com/office/drawing/2014/main" id="{51A49AB5-321D-04B3-9BFA-99DD244A0650}"/>
              </a:ext>
            </a:extLst>
          </p:cNvPr>
          <p:cNvPicPr>
            <a:picLocks noChangeAspect="1"/>
          </p:cNvPicPr>
          <p:nvPr/>
        </p:nvPicPr>
        <p:blipFill>
          <a:blip r:embed="rId8"/>
          <a:stretch>
            <a:fillRect/>
          </a:stretch>
        </p:blipFill>
        <p:spPr>
          <a:xfrm>
            <a:off x="846838" y="5669651"/>
            <a:ext cx="4677428" cy="371527"/>
          </a:xfrm>
          <a:prstGeom prst="rect">
            <a:avLst/>
          </a:prstGeom>
        </p:spPr>
      </p:pic>
      <p:pic>
        <p:nvPicPr>
          <p:cNvPr id="8" name="Audio 7">
            <a:hlinkClick r:id="" action="ppaction://media"/>
            <a:extLst>
              <a:ext uri="{FF2B5EF4-FFF2-40B4-BE49-F238E27FC236}">
                <a16:creationId xmlns:a16="http://schemas.microsoft.com/office/drawing/2014/main" id="{2656A524-E5BA-6412-4E35-4A7CFDE955AC}"/>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010"/>
    </mc:Choice>
    <mc:Fallback>
      <p:transition spd="slow" advTm="20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49F5B344-FDAF-6A8C-685F-12FA8BD7A9B2}"/>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6608A6C8-1F90-53F4-188B-179891E6F71F}"/>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a:extLst>
              <a:ext uri="{FF2B5EF4-FFF2-40B4-BE49-F238E27FC236}">
                <a16:creationId xmlns:a16="http://schemas.microsoft.com/office/drawing/2014/main" id="{AEFF732C-F160-D6DC-8971-41AA194DFD39}"/>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Unit test 2: What Happens If You Access Index 10 in a 5-Item Collection?</a:t>
            </a:r>
          </a:p>
        </p:txBody>
      </p:sp>
      <p:pic>
        <p:nvPicPr>
          <p:cNvPr id="197" name="Google Shape;197;g9504e29505_0_0" descr="Green Pace logo">
            <a:extLst>
              <a:ext uri="{FF2B5EF4-FFF2-40B4-BE49-F238E27FC236}">
                <a16:creationId xmlns:a16="http://schemas.microsoft.com/office/drawing/2014/main" id="{A602CC98-6FBF-A4A3-99C8-7708EDC7EF30}"/>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Picture 6">
            <a:extLst>
              <a:ext uri="{FF2B5EF4-FFF2-40B4-BE49-F238E27FC236}">
                <a16:creationId xmlns:a16="http://schemas.microsoft.com/office/drawing/2014/main" id="{EE923D52-876E-6B19-30B6-4D35D6BE53F4}"/>
              </a:ext>
            </a:extLst>
          </p:cNvPr>
          <p:cNvPicPr>
            <a:picLocks noChangeAspect="1"/>
          </p:cNvPicPr>
          <p:nvPr/>
        </p:nvPicPr>
        <p:blipFill>
          <a:blip r:embed="rId7"/>
          <a:stretch>
            <a:fillRect/>
          </a:stretch>
        </p:blipFill>
        <p:spPr>
          <a:xfrm>
            <a:off x="846838" y="2983276"/>
            <a:ext cx="5496692" cy="1086002"/>
          </a:xfrm>
          <a:prstGeom prst="rect">
            <a:avLst/>
          </a:prstGeom>
        </p:spPr>
      </p:pic>
      <p:pic>
        <p:nvPicPr>
          <p:cNvPr id="9" name="Picture 8">
            <a:extLst>
              <a:ext uri="{FF2B5EF4-FFF2-40B4-BE49-F238E27FC236}">
                <a16:creationId xmlns:a16="http://schemas.microsoft.com/office/drawing/2014/main" id="{72626AF2-DDCE-6B76-89B9-1C09311694B9}"/>
              </a:ext>
            </a:extLst>
          </p:cNvPr>
          <p:cNvPicPr>
            <a:picLocks noChangeAspect="1"/>
          </p:cNvPicPr>
          <p:nvPr/>
        </p:nvPicPr>
        <p:blipFill>
          <a:blip r:embed="rId8"/>
          <a:stretch>
            <a:fillRect/>
          </a:stretch>
        </p:blipFill>
        <p:spPr>
          <a:xfrm>
            <a:off x="846838" y="4558149"/>
            <a:ext cx="5944430" cy="390580"/>
          </a:xfrm>
          <a:prstGeom prst="rect">
            <a:avLst/>
          </a:prstGeom>
        </p:spPr>
      </p:pic>
      <p:pic>
        <p:nvPicPr>
          <p:cNvPr id="11" name="Audio 10">
            <a:hlinkClick r:id="" action="ppaction://media"/>
            <a:extLst>
              <a:ext uri="{FF2B5EF4-FFF2-40B4-BE49-F238E27FC236}">
                <a16:creationId xmlns:a16="http://schemas.microsoft.com/office/drawing/2014/main" id="{5CF0E172-90EC-F323-1D7A-4734317BAE54}"/>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095878472"/>
      </p:ext>
    </p:extLst>
  </p:cSld>
  <p:clrMapOvr>
    <a:masterClrMapping/>
  </p:clrMapOvr>
  <mc:AlternateContent xmlns:mc="http://schemas.openxmlformats.org/markup-compatibility/2006">
    <mc:Choice xmlns:p14="http://schemas.microsoft.com/office/powerpoint/2010/main" Requires="p14">
      <p:transition spd="slow" p14:dur="2000" advTm="19877"/>
    </mc:Choice>
    <mc:Fallback>
      <p:transition spd="slow" advTm="19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330</TotalTime>
  <Words>705</Words>
  <Application>Microsoft Office PowerPoint</Application>
  <PresentationFormat>Widescreen</PresentationFormat>
  <Paragraphs>101</Paragraphs>
  <Slides>17</Slides>
  <Notes>17</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Tellez Blandon, Elvis</cp:lastModifiedBy>
  <cp:revision>7</cp:revision>
  <dcterms:created xsi:type="dcterms:W3CDTF">2020-08-19T17:59:24Z</dcterms:created>
  <dcterms:modified xsi:type="dcterms:W3CDTF">2025-04-18T22:18:37Z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